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Montserrat"/>
      <p:regular r:id="rId13"/>
      <p:bold r:id="rId14"/>
      <p:italic r:id="rId15"/>
      <p:boldItalic r:id="rId16"/>
    </p:embeddedFont>
    <p:embeddedFont>
      <p:font typeface="Montserrat Medium"/>
      <p:regular r:id="rId17"/>
      <p:bold r:id="rId18"/>
      <p:italic r:id="rId19"/>
      <p:boldItalic r:id="rId20"/>
    </p:embeddedFont>
    <p:embeddedFont>
      <p:font typeface="Montserrat ExtraLight"/>
      <p:regular r:id="rId21"/>
      <p:bold r:id="rId22"/>
      <p:italic r:id="rId23"/>
      <p:boldItalic r:id="rId24"/>
    </p:embeddedFont>
    <p:embeddedFont>
      <p:font typeface="Montserrat ExtraBold"/>
      <p:bold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Medium-boldItalic.fntdata"/><Relationship Id="rId22" Type="http://schemas.openxmlformats.org/officeDocument/2006/relationships/font" Target="fonts/MontserratExtraLight-bold.fntdata"/><Relationship Id="rId21" Type="http://schemas.openxmlformats.org/officeDocument/2006/relationships/font" Target="fonts/MontserratExtraLight-regular.fntdata"/><Relationship Id="rId24" Type="http://schemas.openxmlformats.org/officeDocument/2006/relationships/font" Target="fonts/MontserratExtraLight-boldItalic.fntdata"/><Relationship Id="rId23" Type="http://schemas.openxmlformats.org/officeDocument/2006/relationships/font" Target="fonts/MontserratExtra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ExtraBold-boldItalic.fntdata"/><Relationship Id="rId25" Type="http://schemas.openxmlformats.org/officeDocument/2006/relationships/font" Target="fonts/MontserratExtraBol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Montserrat-regular.fntdata"/><Relationship Id="rId12" Type="http://schemas.openxmlformats.org/officeDocument/2006/relationships/slide" Target="slides/slide8.xml"/><Relationship Id="rId15" Type="http://schemas.openxmlformats.org/officeDocument/2006/relationships/font" Target="fonts/Montserrat-italic.fntdata"/><Relationship Id="rId14" Type="http://schemas.openxmlformats.org/officeDocument/2006/relationships/font" Target="fonts/Montserrat-bold.fntdata"/><Relationship Id="rId17" Type="http://schemas.openxmlformats.org/officeDocument/2006/relationships/font" Target="fonts/MontserratMedium-regular.fntdata"/><Relationship Id="rId16" Type="http://schemas.openxmlformats.org/officeDocument/2006/relationships/font" Target="fonts/Montserrat-boldItalic.fntdata"/><Relationship Id="rId19" Type="http://schemas.openxmlformats.org/officeDocument/2006/relationships/font" Target="fonts/MontserratMedium-italic.fntdata"/><Relationship Id="rId18" Type="http://schemas.openxmlformats.org/officeDocument/2006/relationships/font" Target="fonts/Montserrat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bd5385b0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bd5385b0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7f9262ee2f_0_26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f9262ee2f_0_26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www.youtube.com/watch?v=cGOeiQfjYPk" TargetMode="External"/><Relationship Id="rId4"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replit.com/@Archana26/hangmanproject#main.p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a:t>PYGAME PROJECT</a:t>
            </a:r>
            <a:endParaRPr/>
          </a:p>
        </p:txBody>
      </p:sp>
      <p:sp>
        <p:nvSpPr>
          <p:cNvPr id="159" name="Google Shape;159;p36"/>
          <p:cNvSpPr txBox="1"/>
          <p:nvPr>
            <p:ph idx="1" type="subTitle"/>
          </p:nvPr>
        </p:nvSpPr>
        <p:spPr>
          <a:xfrm>
            <a:off x="5452375" y="3986675"/>
            <a:ext cx="3500700" cy="87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1600">
                <a:solidFill>
                  <a:schemeClr val="dk2"/>
                </a:solidFill>
              </a:rPr>
              <a:t>Archana V</a:t>
            </a:r>
            <a:endParaRPr b="1" i="1" sz="1600">
              <a:solidFill>
                <a:schemeClr val="dk2"/>
              </a:solidFill>
            </a:endParaRPr>
          </a:p>
          <a:p>
            <a:pPr indent="0" lvl="0" marL="0" rtl="0" algn="ctr">
              <a:spcBef>
                <a:spcPts val="0"/>
              </a:spcBef>
              <a:spcAft>
                <a:spcPts val="0"/>
              </a:spcAft>
              <a:buNone/>
            </a:pPr>
            <a:r>
              <a:rPr b="1" i="1" lang="en" sz="1600">
                <a:solidFill>
                  <a:schemeClr val="dk2"/>
                </a:solidFill>
              </a:rPr>
              <a:t>Ratna Prabha N</a:t>
            </a:r>
            <a:endParaRPr b="1" i="1" sz="1600">
              <a:solidFill>
                <a:schemeClr val="dk2"/>
              </a:solidFill>
            </a:endParaRPr>
          </a:p>
          <a:p>
            <a:pPr indent="0" lvl="0" marL="0" rtl="0" algn="ctr">
              <a:spcBef>
                <a:spcPts val="0"/>
              </a:spcBef>
              <a:spcAft>
                <a:spcPts val="0"/>
              </a:spcAft>
              <a:buNone/>
            </a:pPr>
            <a:r>
              <a:rPr b="1" i="1" lang="en" sz="1600">
                <a:solidFill>
                  <a:schemeClr val="dk2"/>
                </a:solidFill>
              </a:rPr>
              <a:t>Trishala AG</a:t>
            </a:r>
            <a:endParaRPr b="1" i="1" sz="1600">
              <a:solidFill>
                <a:schemeClr val="dk2"/>
              </a:solidFill>
            </a:endParaRPr>
          </a:p>
        </p:txBody>
      </p:sp>
      <p:sp>
        <p:nvSpPr>
          <p:cNvPr id="160" name="Google Shape;160;p36"/>
          <p:cNvSpPr txBox="1"/>
          <p:nvPr>
            <p:ph type="ctrTitle"/>
          </p:nvPr>
        </p:nvSpPr>
        <p:spPr>
          <a:xfrm>
            <a:off x="2941650" y="26243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HANGMAN GAME</a:t>
            </a:r>
            <a:endParaRPr b="0" sz="220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About Hangman</a:t>
            </a:r>
            <a:endParaRPr sz="2500"/>
          </a:p>
        </p:txBody>
      </p:sp>
      <p:sp>
        <p:nvSpPr>
          <p:cNvPr id="167" name="Google Shape;167;p37"/>
          <p:cNvSpPr txBox="1"/>
          <p:nvPr>
            <p:ph idx="1" type="body"/>
          </p:nvPr>
        </p:nvSpPr>
        <p:spPr>
          <a:xfrm>
            <a:off x="224125" y="1311100"/>
            <a:ext cx="5591700" cy="3552300"/>
          </a:xfrm>
          <a:prstGeom prst="rect">
            <a:avLst/>
          </a:prstGeom>
        </p:spPr>
        <p:txBody>
          <a:bodyPr anchorCtr="0" anchor="t" bIns="91425" lIns="91425" spcFirstLastPara="1" rIns="91425" wrap="square" tIns="91425">
            <a:noAutofit/>
          </a:bodyPr>
          <a:lstStyle/>
          <a:p>
            <a:pPr indent="-346075" lvl="0" marL="457200" rtl="0" algn="l">
              <a:spcBef>
                <a:spcPts val="0"/>
              </a:spcBef>
              <a:spcAft>
                <a:spcPts val="0"/>
              </a:spcAft>
              <a:buClr>
                <a:schemeClr val="dk2"/>
              </a:buClr>
              <a:buSzPts val="1850"/>
              <a:buChar char="❏"/>
            </a:pPr>
            <a:r>
              <a:rPr b="1" i="1" lang="en" sz="1850">
                <a:solidFill>
                  <a:schemeClr val="dk2"/>
                </a:solidFill>
              </a:rPr>
              <a:t>Hangman is a </a:t>
            </a:r>
            <a:r>
              <a:rPr b="1" i="1" lang="en" sz="1850">
                <a:solidFill>
                  <a:schemeClr val="dk2"/>
                </a:solidFill>
                <a:highlight>
                  <a:schemeClr val="dk1"/>
                </a:highlight>
              </a:rPr>
              <a:t>paper and pencil guessing game </a:t>
            </a:r>
            <a:r>
              <a:rPr b="1" i="1" lang="en" sz="1850">
                <a:solidFill>
                  <a:schemeClr val="dk2"/>
                </a:solidFill>
              </a:rPr>
              <a:t>played between two or more players.		</a:t>
            </a:r>
            <a:endParaRPr b="1" i="1" sz="1850">
              <a:solidFill>
                <a:schemeClr val="dk2"/>
              </a:solidFill>
            </a:endParaRPr>
          </a:p>
          <a:p>
            <a:pPr indent="-346075" lvl="0" marL="457200" rtl="0" algn="l">
              <a:spcBef>
                <a:spcPts val="0"/>
              </a:spcBef>
              <a:spcAft>
                <a:spcPts val="0"/>
              </a:spcAft>
              <a:buClr>
                <a:schemeClr val="dk2"/>
              </a:buClr>
              <a:buSzPts val="1850"/>
              <a:buChar char="❏"/>
            </a:pPr>
            <a:r>
              <a:rPr b="1" i="1" lang="en" sz="1850">
                <a:solidFill>
                  <a:schemeClr val="dk2"/>
                </a:solidFill>
              </a:rPr>
              <a:t>One player thinks of a word, phrase or sentence and the other(s) tries to guess it by suggesting letters within a certain number of guesses.</a:t>
            </a:r>
            <a:endParaRPr b="1" i="1" sz="1850">
              <a:solidFill>
                <a:schemeClr val="dk2"/>
              </a:solidFill>
            </a:endParaRPr>
          </a:p>
          <a:p>
            <a:pPr indent="-346075" lvl="0" marL="457200" rtl="0" algn="l">
              <a:spcBef>
                <a:spcPts val="0"/>
              </a:spcBef>
              <a:spcAft>
                <a:spcPts val="0"/>
              </a:spcAft>
              <a:buClr>
                <a:schemeClr val="dk2"/>
              </a:buClr>
              <a:buSzPts val="1850"/>
              <a:buChar char="❏"/>
            </a:pPr>
            <a:r>
              <a:rPr b="1" i="1" lang="en" sz="1850">
                <a:solidFill>
                  <a:schemeClr val="dk2"/>
                </a:solidFill>
              </a:rPr>
              <a:t>“SPACEMAN” is an alternative to hangman.</a:t>
            </a:r>
            <a:endParaRPr b="1" i="1" sz="1850">
              <a:solidFill>
                <a:schemeClr val="dk2"/>
              </a:solidFill>
            </a:endParaRPr>
          </a:p>
          <a:p>
            <a:pPr indent="-346075" lvl="0" marL="457200" rtl="0" algn="l">
              <a:spcBef>
                <a:spcPts val="0"/>
              </a:spcBef>
              <a:spcAft>
                <a:spcPts val="0"/>
              </a:spcAft>
              <a:buClr>
                <a:schemeClr val="dk2"/>
              </a:buClr>
              <a:buSzPts val="1850"/>
              <a:buChar char="❏"/>
            </a:pPr>
            <a:r>
              <a:rPr b="1" i="1" lang="en" sz="1850">
                <a:solidFill>
                  <a:schemeClr val="dk2"/>
                </a:solidFill>
              </a:rPr>
              <a:t>It is </a:t>
            </a:r>
            <a:r>
              <a:rPr b="1" i="1" lang="en" sz="1850">
                <a:solidFill>
                  <a:schemeClr val="dk2"/>
                </a:solidFill>
              </a:rPr>
              <a:t>familiar</a:t>
            </a:r>
            <a:r>
              <a:rPr b="1" i="1" lang="en" sz="1850">
                <a:solidFill>
                  <a:schemeClr val="dk2"/>
                </a:solidFill>
              </a:rPr>
              <a:t> with how hangman is played.</a:t>
            </a:r>
            <a:endParaRPr b="1" i="1" sz="1850">
              <a:solidFill>
                <a:schemeClr val="dk2"/>
              </a:solidFill>
            </a:endParaRPr>
          </a:p>
          <a:p>
            <a:pPr indent="0" lvl="0" marL="457200" rtl="0" algn="l">
              <a:spcBef>
                <a:spcPts val="1600"/>
              </a:spcBef>
              <a:spcAft>
                <a:spcPts val="1600"/>
              </a:spcAft>
              <a:buNone/>
            </a:pPr>
            <a:r>
              <a:t/>
            </a:r>
            <a:endParaRPr b="1" i="1" sz="1750"/>
          </a:p>
        </p:txBody>
      </p:sp>
      <p:cxnSp>
        <p:nvCxnSpPr>
          <p:cNvPr id="168" name="Google Shape;168;p37"/>
          <p:cNvCxnSpPr/>
          <p:nvPr/>
        </p:nvCxnSpPr>
        <p:spPr>
          <a:xfrm>
            <a:off x="882450" y="445022"/>
            <a:ext cx="3006000" cy="25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69" name="Google Shape;169;p37"/>
          <p:cNvPicPr preferRelativeResize="0"/>
          <p:nvPr/>
        </p:nvPicPr>
        <p:blipFill>
          <a:blip r:embed="rId3">
            <a:alphaModFix/>
          </a:blip>
          <a:stretch>
            <a:fillRect/>
          </a:stretch>
        </p:blipFill>
        <p:spPr>
          <a:xfrm>
            <a:off x="5898400" y="1311100"/>
            <a:ext cx="3093199" cy="2591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8"/>
          <p:cNvSpPr txBox="1"/>
          <p:nvPr>
            <p:ph type="ctrTitle"/>
          </p:nvPr>
        </p:nvSpPr>
        <p:spPr>
          <a:xfrm>
            <a:off x="3462625" y="1036525"/>
            <a:ext cx="5233200" cy="3742800"/>
          </a:xfrm>
          <a:prstGeom prst="rect">
            <a:avLst/>
          </a:prstGeom>
        </p:spPr>
        <p:txBody>
          <a:bodyPr anchorCtr="0" anchor="b" bIns="91425" lIns="91425" spcFirstLastPara="1" rIns="91425" wrap="square" tIns="91425">
            <a:noAutofit/>
          </a:bodyPr>
          <a:lstStyle/>
          <a:p>
            <a:pPr indent="-355600" lvl="0" marL="457200" rtl="0" algn="l">
              <a:spcBef>
                <a:spcPts val="0"/>
              </a:spcBef>
              <a:spcAft>
                <a:spcPts val="0"/>
              </a:spcAft>
              <a:buSzPts val="2000"/>
              <a:buChar char="❏"/>
            </a:pPr>
            <a:r>
              <a:rPr b="0" i="1" lang="en" sz="2000"/>
              <a:t>An example game of hangman in progress.									</a:t>
            </a:r>
            <a:endParaRPr b="0" i="1" sz="2000"/>
          </a:p>
          <a:p>
            <a:pPr indent="-355600" lvl="0" marL="457200" rtl="0" algn="l">
              <a:spcBef>
                <a:spcPts val="0"/>
              </a:spcBef>
              <a:spcAft>
                <a:spcPts val="0"/>
              </a:spcAft>
              <a:buSzPts val="2000"/>
              <a:buChar char="❏"/>
            </a:pPr>
            <a:r>
              <a:rPr b="0" i="1" lang="en" sz="2000"/>
              <a:t>The underlined letters appear in the word in their correct places,while the crossed-out letters do not appear,and each crossed-out letter corresponds to one part of the drawing.				</a:t>
            </a:r>
            <a:endParaRPr b="0" i="1" sz="2000"/>
          </a:p>
          <a:p>
            <a:pPr indent="-355600" lvl="0" marL="457200" rtl="0" algn="l">
              <a:spcBef>
                <a:spcPts val="0"/>
              </a:spcBef>
              <a:spcAft>
                <a:spcPts val="0"/>
              </a:spcAft>
              <a:buSzPts val="2000"/>
              <a:buChar char="❏"/>
            </a:pPr>
            <a:r>
              <a:rPr b="0" i="1" lang="en" sz="2000"/>
              <a:t>In this case, the secret word is “HANGMAN”</a:t>
            </a:r>
            <a:endParaRPr b="0" i="1" sz="2000"/>
          </a:p>
        </p:txBody>
      </p:sp>
      <p:pic>
        <p:nvPicPr>
          <p:cNvPr id="175" name="Google Shape;175;p38"/>
          <p:cNvPicPr preferRelativeResize="0"/>
          <p:nvPr/>
        </p:nvPicPr>
        <p:blipFill>
          <a:blip r:embed="rId3">
            <a:alphaModFix/>
          </a:blip>
          <a:stretch>
            <a:fillRect/>
          </a:stretch>
        </p:blipFill>
        <p:spPr>
          <a:xfrm>
            <a:off x="382700" y="914825"/>
            <a:ext cx="2879950" cy="3313850"/>
          </a:xfrm>
          <a:prstGeom prst="rect">
            <a:avLst/>
          </a:prstGeom>
          <a:noFill/>
          <a:ln>
            <a:noFill/>
          </a:ln>
        </p:spPr>
      </p:pic>
      <p:sp>
        <p:nvSpPr>
          <p:cNvPr id="176" name="Google Shape;176;p38"/>
          <p:cNvSpPr/>
          <p:nvPr/>
        </p:nvSpPr>
        <p:spPr>
          <a:xfrm>
            <a:off x="3462625" y="369800"/>
            <a:ext cx="1916200" cy="317749"/>
          </a:xfrm>
          <a:prstGeom prst="rect">
            <a:avLst/>
          </a:prstGeom>
        </p:spPr>
        <p:txBody>
          <a:bodyPr>
            <a:prstTxWarp prst="textPlain"/>
          </a:bodyPr>
          <a:lstStyle/>
          <a:p>
            <a:pPr lvl="0" algn="ctr"/>
            <a:r>
              <a:rPr b="1" i="1">
                <a:ln cap="flat" cmpd="sng" w="9525">
                  <a:solidFill>
                    <a:schemeClr val="dk2"/>
                  </a:solidFill>
                  <a:prstDash val="solid"/>
                  <a:round/>
                  <a:headEnd len="sm" w="sm" type="none"/>
                  <a:tailEnd len="sm" w="sm" type="none"/>
                </a:ln>
                <a:solidFill>
                  <a:schemeClr val="lt2"/>
                </a:solidFill>
                <a:latin typeface="Comic Sans MS"/>
              </a:rPr>
              <a:t>EXAMPLE</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9"/>
          <p:cNvPicPr preferRelativeResize="0"/>
          <p:nvPr/>
        </p:nvPicPr>
        <p:blipFill>
          <a:blip r:embed="rId3">
            <a:alphaModFix/>
          </a:blip>
          <a:stretch>
            <a:fillRect/>
          </a:stretch>
        </p:blipFill>
        <p:spPr>
          <a:xfrm>
            <a:off x="206750" y="459450"/>
            <a:ext cx="4141124" cy="4325450"/>
          </a:xfrm>
          <a:prstGeom prst="rect">
            <a:avLst/>
          </a:prstGeom>
          <a:noFill/>
          <a:ln>
            <a:noFill/>
          </a:ln>
        </p:spPr>
      </p:pic>
      <p:sp>
        <p:nvSpPr>
          <p:cNvPr id="182" name="Google Shape;182;p39"/>
          <p:cNvSpPr txBox="1"/>
          <p:nvPr/>
        </p:nvSpPr>
        <p:spPr>
          <a:xfrm>
            <a:off x="4549600" y="515450"/>
            <a:ext cx="4280700" cy="1477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lt1"/>
              </a:buClr>
              <a:buSzPts val="2100"/>
              <a:buFont typeface="Georgia"/>
              <a:buChar char="❏"/>
            </a:pPr>
            <a:r>
              <a:rPr b="1" lang="en" sz="2100">
                <a:solidFill>
                  <a:schemeClr val="lt1"/>
                </a:solidFill>
                <a:highlight>
                  <a:schemeClr val="accent6"/>
                </a:highlight>
                <a:latin typeface="Georgia"/>
                <a:ea typeface="Georgia"/>
                <a:cs typeface="Georgia"/>
                <a:sym typeface="Georgia"/>
              </a:rPr>
              <a:t>We are representing the state of the Hangman in the Game by using 7 images.</a:t>
            </a:r>
            <a:endParaRPr b="1" sz="1900">
              <a:solidFill>
                <a:schemeClr val="lt1"/>
              </a:solidFill>
              <a:highlight>
                <a:schemeClr val="accent6"/>
              </a:highlight>
              <a:latin typeface="Montserrat"/>
              <a:ea typeface="Montserrat"/>
              <a:cs typeface="Montserrat"/>
              <a:sym typeface="Montserrat"/>
            </a:endParaRPr>
          </a:p>
        </p:txBody>
      </p:sp>
      <p:sp>
        <p:nvSpPr>
          <p:cNvPr id="183" name="Google Shape;183;p39"/>
          <p:cNvSpPr txBox="1"/>
          <p:nvPr/>
        </p:nvSpPr>
        <p:spPr>
          <a:xfrm>
            <a:off x="4616800" y="1880900"/>
            <a:ext cx="3989400" cy="2447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lt1"/>
              </a:buClr>
              <a:buSzPts val="2100"/>
              <a:buFont typeface="Georgia"/>
              <a:buChar char="❏"/>
            </a:pPr>
            <a:r>
              <a:rPr b="1" lang="en" sz="2100">
                <a:solidFill>
                  <a:schemeClr val="lt1"/>
                </a:solidFill>
                <a:highlight>
                  <a:schemeClr val="accent6"/>
                </a:highlight>
                <a:latin typeface="Georgia"/>
                <a:ea typeface="Georgia"/>
                <a:cs typeface="Georgia"/>
                <a:sym typeface="Georgia"/>
              </a:rPr>
              <a:t>When the Hangman Game will start, it  display the 1st image. </a:t>
            </a:r>
            <a:endParaRPr b="1" sz="2100">
              <a:solidFill>
                <a:schemeClr val="lt1"/>
              </a:solidFill>
              <a:highlight>
                <a:schemeClr val="accent6"/>
              </a:highlight>
              <a:latin typeface="Georgia"/>
              <a:ea typeface="Georgia"/>
              <a:cs typeface="Georgia"/>
              <a:sym typeface="Georgia"/>
            </a:endParaRPr>
          </a:p>
          <a:p>
            <a:pPr indent="-361950" lvl="0" marL="457200" rtl="0" algn="l">
              <a:spcBef>
                <a:spcPts val="0"/>
              </a:spcBef>
              <a:spcAft>
                <a:spcPts val="0"/>
              </a:spcAft>
              <a:buClr>
                <a:schemeClr val="lt1"/>
              </a:buClr>
              <a:buSzPts val="2100"/>
              <a:buFont typeface="Georgia"/>
              <a:buChar char="❏"/>
            </a:pPr>
            <a:r>
              <a:rPr b="1" lang="en" sz="2100">
                <a:solidFill>
                  <a:schemeClr val="lt1"/>
                </a:solidFill>
                <a:highlight>
                  <a:schemeClr val="accent6"/>
                </a:highlight>
                <a:latin typeface="Georgia"/>
                <a:ea typeface="Georgia"/>
                <a:cs typeface="Georgia"/>
                <a:sym typeface="Georgia"/>
              </a:rPr>
              <a:t>The user will have the right to make 6 errors. Beyond this limit, the game will be over.</a:t>
            </a:r>
            <a:endParaRPr b="1" sz="1900">
              <a:solidFill>
                <a:schemeClr val="lt1"/>
              </a:solidFill>
              <a:highlight>
                <a:schemeClr val="accent6"/>
              </a:highlight>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0"/>
          <p:cNvSpPr txBox="1"/>
          <p:nvPr>
            <p:ph type="ctrTitle"/>
          </p:nvPr>
        </p:nvSpPr>
        <p:spPr>
          <a:xfrm>
            <a:off x="239800" y="107250"/>
            <a:ext cx="2504400" cy="5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2"/>
                </a:solidFill>
              </a:rPr>
              <a:t>HOW TO PLAY?</a:t>
            </a:r>
            <a:endParaRPr sz="2100">
              <a:solidFill>
                <a:schemeClr val="dk2"/>
              </a:solidFill>
            </a:endParaRPr>
          </a:p>
          <a:p>
            <a:pPr indent="0" lvl="0" marL="0" rtl="0" algn="l">
              <a:spcBef>
                <a:spcPts val="0"/>
              </a:spcBef>
              <a:spcAft>
                <a:spcPts val="0"/>
              </a:spcAft>
              <a:buNone/>
            </a:pPr>
            <a:r>
              <a:t/>
            </a:r>
            <a:endParaRPr sz="2100"/>
          </a:p>
        </p:txBody>
      </p:sp>
      <p:pic>
        <p:nvPicPr>
          <p:cNvPr descr="Learn the rules to the board game Hangman quickly and concisely - This visually rich video has no distractions, just the rules.&#10;&#10;Don't own the game?&#10;Buy it here: https://amzn.to/3d3HKjp (This Amazon Affiliate link directly supports me) &#10;RULES:&#10;&#10;The object of the game is to guess the word before the character is hung. Setup: draw gallows. One person, the puzzle giver, thinks of a word, phrase or sentence, and draws a row of dashes representing each letter of the word. Proper nouns and slang words are not allowed. The other player guesses letters, one at a time, until they fill in the word or lose. The puzzle giver may not change the word in the middle of the game.&#10;&#10;Each time a correct letter is guessed from the word, the puzzle giver fills in all the corresponding empty dashes with that letter for the word. If the letter doesn’t belong to the word, draw it on the side for reference and add another appendage to the stick man hangman. The stick man consists of a head, body, 2 arms and 2 legs. Alternately you can add more detail to the stick man to give the guesser more tries.&#10;&#10;If the stick man is completed before the word is guessed, then the puzzle giver wins. If the word is filled in before the stick man is completed then the guessing player wins." id="189" name="Google Shape;189;p40" title="How to Play Hangman">
            <a:hlinkClick r:id="rId3"/>
          </p:cNvPr>
          <p:cNvPicPr preferRelativeResize="0"/>
          <p:nvPr/>
        </p:nvPicPr>
        <p:blipFill>
          <a:blip r:embed="rId4">
            <a:alphaModFix/>
          </a:blip>
          <a:stretch>
            <a:fillRect/>
          </a:stretch>
        </p:blipFill>
        <p:spPr>
          <a:xfrm>
            <a:off x="152400" y="658050"/>
            <a:ext cx="8764800" cy="4351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1"/>
          <p:cNvSpPr txBox="1"/>
          <p:nvPr>
            <p:ph type="title"/>
          </p:nvPr>
        </p:nvSpPr>
        <p:spPr>
          <a:xfrm>
            <a:off x="161150" y="470025"/>
            <a:ext cx="8756100" cy="4472100"/>
          </a:xfrm>
          <a:prstGeom prst="rect">
            <a:avLst/>
          </a:prstGeom>
        </p:spPr>
        <p:txBody>
          <a:bodyPr anchorCtr="0" anchor="b" bIns="91425" lIns="91425" spcFirstLastPara="1" rIns="91425" wrap="square" tIns="91425">
            <a:noAutofit/>
          </a:bodyPr>
          <a:lstStyle/>
          <a:p>
            <a:pPr indent="-355600" lvl="0" marL="457200" rtl="0" algn="l">
              <a:spcBef>
                <a:spcPts val="0"/>
              </a:spcBef>
              <a:spcAft>
                <a:spcPts val="0"/>
              </a:spcAft>
              <a:buSzPts val="2000"/>
              <a:buFont typeface="Arial"/>
              <a:buChar char="❏"/>
            </a:pPr>
            <a:r>
              <a:rPr b="1" i="1" lang="en" sz="2000">
                <a:latin typeface="Arial"/>
                <a:ea typeface="Arial"/>
                <a:cs typeface="Arial"/>
                <a:sym typeface="Arial"/>
              </a:rPr>
              <a:t>Our code will generate a word which has to be guessed by the player. So,at the output screen will exist marked out blanks (short lines) for each letter of a word.Then the player will guess a letter. If that letter is in the word(s) then the project will write the letter at everyplace it appears, and cross out that letter in the alphabet. If the letter isn't in the word then we cross out the lifelines (which are usually a finite no. of chances) from the list. The player will continue guessing the letters until he can either solve the word (or phrase) or he will end up losing all the lifelines and he will be declared a LOSER.</a:t>
            </a:r>
            <a:endParaRPr b="1" i="1" sz="2000">
              <a:latin typeface="Arial"/>
              <a:ea typeface="Arial"/>
              <a:cs typeface="Arial"/>
              <a:sym typeface="Arial"/>
            </a:endParaRPr>
          </a:p>
          <a:p>
            <a:pPr indent="-349250" lvl="0" marL="457200" rtl="0" algn="l">
              <a:lnSpc>
                <a:spcPct val="115000"/>
              </a:lnSpc>
              <a:spcBef>
                <a:spcPts val="0"/>
              </a:spcBef>
              <a:spcAft>
                <a:spcPts val="0"/>
              </a:spcAft>
              <a:buClr>
                <a:schemeClr val="dk2"/>
              </a:buClr>
              <a:buSzPts val="1900"/>
              <a:buFont typeface="Arial"/>
              <a:buChar char="❏"/>
            </a:pPr>
            <a:r>
              <a:rPr b="1" i="1" lang="en" sz="1900">
                <a:solidFill>
                  <a:schemeClr val="dk2"/>
                </a:solidFill>
                <a:latin typeface="Arial"/>
                <a:ea typeface="Arial"/>
                <a:cs typeface="Arial"/>
                <a:sym typeface="Arial"/>
              </a:rPr>
              <a:t>So, it is basically a TWO PLAYER game.But in my project a single player plays the game and the rules are strictly followed by the programme.</a:t>
            </a:r>
            <a:endParaRPr i="1" sz="44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2"/>
          <p:cNvSpPr txBox="1"/>
          <p:nvPr>
            <p:ph type="title"/>
          </p:nvPr>
        </p:nvSpPr>
        <p:spPr>
          <a:xfrm>
            <a:off x="112975" y="293150"/>
            <a:ext cx="4629300" cy="52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Repl link</a:t>
            </a:r>
            <a:endParaRPr sz="4000">
              <a:solidFill>
                <a:schemeClr val="accent1"/>
              </a:solidFill>
            </a:endParaRPr>
          </a:p>
        </p:txBody>
      </p:sp>
      <p:cxnSp>
        <p:nvCxnSpPr>
          <p:cNvPr id="200" name="Google Shape;200;p42"/>
          <p:cNvCxnSpPr/>
          <p:nvPr/>
        </p:nvCxnSpPr>
        <p:spPr>
          <a:xfrm>
            <a:off x="273975" y="373725"/>
            <a:ext cx="2314800" cy="0"/>
          </a:xfrm>
          <a:prstGeom prst="straightConnector1">
            <a:avLst/>
          </a:prstGeom>
          <a:noFill/>
          <a:ln cap="flat" cmpd="sng" w="9525">
            <a:solidFill>
              <a:schemeClr val="accent1"/>
            </a:solidFill>
            <a:prstDash val="solid"/>
            <a:round/>
            <a:headEnd len="med" w="med" type="oval"/>
            <a:tailEnd len="med" w="med" type="oval"/>
          </a:ln>
          <a:effectLst>
            <a:outerShdw blurRad="57150" rotWithShape="0" algn="bl" dir="5400000" dist="19050">
              <a:srgbClr val="FFFFFF">
                <a:alpha val="50000"/>
              </a:srgbClr>
            </a:outerShdw>
          </a:effectLst>
        </p:spPr>
      </p:cxnSp>
      <p:sp>
        <p:nvSpPr>
          <p:cNvPr id="201" name="Google Shape;201;p42"/>
          <p:cNvSpPr txBox="1"/>
          <p:nvPr/>
        </p:nvSpPr>
        <p:spPr>
          <a:xfrm>
            <a:off x="483475" y="1423525"/>
            <a:ext cx="785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000">
                <a:solidFill>
                  <a:schemeClr val="dk2"/>
                </a:solidFill>
                <a:latin typeface="Montserrat"/>
                <a:ea typeface="Montserrat"/>
                <a:cs typeface="Montserrat"/>
                <a:sym typeface="Montserrat"/>
              </a:rPr>
              <a:t>Link for python coding for the hangman project in repl.it</a:t>
            </a:r>
            <a:endParaRPr b="1" i="1" sz="2000">
              <a:solidFill>
                <a:schemeClr val="dk2"/>
              </a:solidFill>
              <a:latin typeface="Montserrat"/>
              <a:ea typeface="Montserrat"/>
              <a:cs typeface="Montserrat"/>
              <a:sym typeface="Montserrat"/>
            </a:endParaRPr>
          </a:p>
        </p:txBody>
      </p:sp>
      <p:sp>
        <p:nvSpPr>
          <p:cNvPr id="202" name="Google Shape;202;p42"/>
          <p:cNvSpPr txBox="1"/>
          <p:nvPr/>
        </p:nvSpPr>
        <p:spPr>
          <a:xfrm>
            <a:off x="778900" y="2323300"/>
            <a:ext cx="7802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900" u="sng">
                <a:solidFill>
                  <a:schemeClr val="hlink"/>
                </a:solidFill>
                <a:latin typeface="Montserrat"/>
                <a:ea typeface="Montserrat"/>
                <a:cs typeface="Montserrat"/>
                <a:sym typeface="Montserrat"/>
                <a:hlinkClick r:id="rId3"/>
              </a:rPr>
              <a:t>https://replit.com/@Archana26/hangmanproject#main.py</a:t>
            </a:r>
            <a:endParaRPr b="1" i="1" sz="1900">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3"/>
          <p:cNvSpPr txBox="1"/>
          <p:nvPr>
            <p:ph type="title"/>
          </p:nvPr>
        </p:nvSpPr>
        <p:spPr>
          <a:xfrm>
            <a:off x="973750" y="1833525"/>
            <a:ext cx="6889200" cy="111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a:solidFill>
                  <a:schemeClr val="dk2"/>
                </a:solidFill>
              </a:rPr>
              <a:t>Thank You!</a:t>
            </a:r>
            <a:endParaRPr i="1">
              <a:solidFill>
                <a:schemeClr val="dk2"/>
              </a:solidFill>
            </a:endParaRPr>
          </a:p>
        </p:txBody>
      </p:sp>
      <p:cxnSp>
        <p:nvCxnSpPr>
          <p:cNvPr id="208" name="Google Shape;208;p43"/>
          <p:cNvCxnSpPr/>
          <p:nvPr/>
        </p:nvCxnSpPr>
        <p:spPr>
          <a:xfrm flipH="1" rot="10800000">
            <a:off x="1866700" y="2847225"/>
            <a:ext cx="5103300" cy="26700"/>
          </a:xfrm>
          <a:prstGeom prst="straightConnector1">
            <a:avLst/>
          </a:prstGeom>
          <a:noFill/>
          <a:ln cap="flat" cmpd="sng" w="38100">
            <a:solidFill>
              <a:schemeClr val="accent1"/>
            </a:solidFill>
            <a:prstDash val="solid"/>
            <a:round/>
            <a:headEnd len="med" w="med" type="oval"/>
            <a:tailEnd len="med" w="med" type="oval"/>
          </a:ln>
          <a:effectLst>
            <a:outerShdw blurRad="57150" rotWithShape="0" algn="bl" dir="5400000" dist="19050">
              <a:srgbClr val="FFFFFF">
                <a:alpha val="50000"/>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